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Raleway" pitchFamily="2" charset="0"/>
      <p:regular r:id="rId9"/>
    </p:embeddedFont>
    <p:embeddedFont>
      <p:font typeface="Raleway Bold" charset="0"/>
      <p:regular r:id="rId10"/>
    </p:embeddedFont>
    <p:embeddedFont>
      <p:font typeface="Raleway Medium" pitchFamily="2" charset="0"/>
      <p:regular r:id="rId11"/>
    </p:embeddedFont>
    <p:embeddedFont>
      <p:font typeface="Raleway Semi-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8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702615"/>
            <a:ext cx="8115300" cy="358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961"/>
              </a:lnSpc>
            </a:pPr>
            <a:r>
              <a:rPr lang="en-US" sz="7735" spc="-355">
                <a:solidFill>
                  <a:srgbClr val="00694C"/>
                </a:solidFill>
                <a:latin typeface="Raleway Medium"/>
              </a:rPr>
              <a:t>Analyzing Kickstarter: Insights and Recommendations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063258"/>
            <a:ext cx="9179504" cy="120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4500"/>
              </a:lnSpc>
            </a:pPr>
            <a:r>
              <a:rPr lang="en-US" sz="5000" spc="-230">
                <a:solidFill>
                  <a:srgbClr val="00694C"/>
                </a:solidFill>
                <a:latin typeface="Raleway Medium"/>
              </a:rPr>
              <a:t>Exploring Project Success Rates and Strategies for Improvement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9179504" cy="3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00"/>
              </a:lnSpc>
            </a:pPr>
            <a:r>
              <a:rPr lang="en-US" sz="3000" spc="-138" dirty="0">
                <a:solidFill>
                  <a:srgbClr val="00694C"/>
                </a:solidFill>
                <a:latin typeface="Raleway Medium"/>
              </a:rPr>
              <a:t>Presented by Ajay Meena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9950" y="1625049"/>
            <a:ext cx="6880062" cy="6709194"/>
            <a:chOff x="0" y="0"/>
            <a:chExt cx="1812033" cy="1767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033" cy="1767031"/>
            </a:xfrm>
            <a:custGeom>
              <a:avLst/>
              <a:gdLst/>
              <a:ahLst/>
              <a:cxnLst/>
              <a:rect l="l" t="t" r="r" b="b"/>
              <a:pathLst>
                <a:path w="1812033" h="1767031">
                  <a:moveTo>
                    <a:pt x="0" y="0"/>
                  </a:moveTo>
                  <a:lnTo>
                    <a:pt x="1812033" y="0"/>
                  </a:lnTo>
                  <a:lnTo>
                    <a:pt x="1812033" y="1767031"/>
                  </a:lnTo>
                  <a:lnTo>
                    <a:pt x="0" y="1767031"/>
                  </a:lnTo>
                  <a:close/>
                </a:path>
              </a:pathLst>
            </a:custGeom>
            <a:solidFill>
              <a:srgbClr val="0069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2033" cy="180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089" y="1150754"/>
            <a:ext cx="7657784" cy="76577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2362711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Introduction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4271545"/>
            <a:ext cx="7635008" cy="364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694C"/>
                </a:solidFill>
                <a:latin typeface="Raleway Semi-Bold"/>
              </a:rPr>
              <a:t>"Kickstarter is a platform where creative ideas come to life through community support and crowdfunding. 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694C"/>
              </a:solidFill>
              <a:latin typeface="Raleway Semi-Bold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694C"/>
                </a:solidFill>
                <a:latin typeface="Raleway Semi-Bold"/>
              </a:rPr>
              <a:t>Our analysis aims to uncover strategies to boost project success rates based on the findings of our project."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07491"/>
            <a:ext cx="7924800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Data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086350"/>
            <a:ext cx="6842089" cy="30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 Semi-Bold"/>
              </a:rPr>
              <a:t>Total number of projects analyzed: </a:t>
            </a:r>
            <a:r>
              <a:rPr lang="en-US" sz="2400">
                <a:solidFill>
                  <a:srgbClr val="00694C"/>
                </a:solidFill>
                <a:latin typeface="Raleway Bold"/>
              </a:rPr>
              <a:t>328,492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694C"/>
              </a:solidFill>
              <a:latin typeface="Raleway Bold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 Semi-Bold"/>
              </a:rPr>
              <a:t>Successful projects count (2009-2019): </a:t>
            </a:r>
            <a:r>
              <a:rPr lang="en-US" sz="2400">
                <a:solidFill>
                  <a:srgbClr val="00694C"/>
                </a:solidFill>
                <a:latin typeface="Raleway Bold"/>
              </a:rPr>
              <a:t>140,282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400">
              <a:solidFill>
                <a:srgbClr val="00694C"/>
              </a:solidFill>
              <a:latin typeface="Raleway Bold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 Semi-Bold"/>
              </a:rPr>
              <a:t>Failed projects count (2009-2019): </a:t>
            </a:r>
            <a:r>
              <a:rPr lang="en-US" sz="2400">
                <a:solidFill>
                  <a:srgbClr val="00694C"/>
                </a:solidFill>
                <a:latin typeface="Raleway Bold"/>
              </a:rPr>
              <a:t>188,210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400">
              <a:solidFill>
                <a:srgbClr val="00694C"/>
              </a:solidFill>
              <a:latin typeface="Raleway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935" y="205740"/>
            <a:ext cx="8908563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3547" y="8462571"/>
            <a:ext cx="4372269" cy="3648857"/>
          </a:xfrm>
          <a:custGeom>
            <a:avLst/>
            <a:gdLst/>
            <a:ahLst/>
            <a:cxnLst/>
            <a:rect l="l" t="t" r="r" b="b"/>
            <a:pathLst>
              <a:path w="4372269" h="3648857">
                <a:moveTo>
                  <a:pt x="0" y="0"/>
                </a:moveTo>
                <a:lnTo>
                  <a:pt x="4372269" y="0"/>
                </a:lnTo>
                <a:lnTo>
                  <a:pt x="4372269" y="3648858"/>
                </a:lnTo>
                <a:lnTo>
                  <a:pt x="0" y="364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685800" y="5600700"/>
            <a:ext cx="9372600" cy="3810000"/>
          </a:xfrm>
          <a:custGeom>
            <a:avLst/>
            <a:gdLst/>
            <a:ahLst/>
            <a:cxnLst/>
            <a:rect l="l" t="t" r="r" b="b"/>
            <a:pathLst>
              <a:path w="9522648" h="4114800">
                <a:moveTo>
                  <a:pt x="0" y="0"/>
                </a:moveTo>
                <a:lnTo>
                  <a:pt x="9522648" y="0"/>
                </a:lnTo>
                <a:lnTo>
                  <a:pt x="9522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8" r="-2288" b="-157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44200" y="5600701"/>
            <a:ext cx="6949369" cy="3810000"/>
          </a:xfrm>
          <a:custGeom>
            <a:avLst/>
            <a:gdLst/>
            <a:ahLst/>
            <a:cxnLst/>
            <a:rect l="l" t="t" r="r" b="b"/>
            <a:pathLst>
              <a:path w="6322397" h="4114800">
                <a:moveTo>
                  <a:pt x="0" y="0"/>
                </a:moveTo>
                <a:lnTo>
                  <a:pt x="6322397" y="0"/>
                </a:lnTo>
                <a:lnTo>
                  <a:pt x="6322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7" r="-2459" b="-49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0147" y="457517"/>
            <a:ext cx="16485822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7200" spc="-461" dirty="0">
                <a:solidFill>
                  <a:srgbClr val="00694C"/>
                </a:solidFill>
                <a:latin typeface="Raleway Medium"/>
              </a:rPr>
              <a:t>Factors Influencing Project Success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9B676-A9EE-C5D0-2587-34537C7732CF}"/>
              </a:ext>
            </a:extLst>
          </p:cNvPr>
          <p:cNvSpPr txBox="1"/>
          <p:nvPr/>
        </p:nvSpPr>
        <p:spPr>
          <a:xfrm>
            <a:off x="685800" y="5143500"/>
            <a:ext cx="937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MONTHLY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DDD58-9E4E-5171-AEEB-1E5930FF1C77}"/>
              </a:ext>
            </a:extLst>
          </p:cNvPr>
          <p:cNvSpPr txBox="1"/>
          <p:nvPr/>
        </p:nvSpPr>
        <p:spPr>
          <a:xfrm>
            <a:off x="10744200" y="5295900"/>
            <a:ext cx="694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GOAL RANGE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5665" y="1041773"/>
            <a:ext cx="1385666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Key Findings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0467" y="3168282"/>
            <a:ext cx="4095674" cy="3562452"/>
            <a:chOff x="0" y="0"/>
            <a:chExt cx="5460899" cy="474993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460899" cy="4749935"/>
              <a:chOff x="0" y="0"/>
              <a:chExt cx="1394172" cy="12126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94172" cy="1212663"/>
              </a:xfrm>
              <a:custGeom>
                <a:avLst/>
                <a:gdLst/>
                <a:ahLst/>
                <a:cxnLst/>
                <a:rect l="l" t="t" r="r" b="b"/>
                <a:pathLst>
                  <a:path w="1394172" h="1212663">
                    <a:moveTo>
                      <a:pt x="11700" y="0"/>
                    </a:moveTo>
                    <a:lnTo>
                      <a:pt x="1382472" y="0"/>
                    </a:lnTo>
                    <a:cubicBezTo>
                      <a:pt x="1388934" y="0"/>
                      <a:pt x="1394172" y="5238"/>
                      <a:pt x="1394172" y="11700"/>
                    </a:cubicBezTo>
                    <a:lnTo>
                      <a:pt x="1394172" y="1200962"/>
                    </a:lnTo>
                    <a:cubicBezTo>
                      <a:pt x="1394172" y="1207424"/>
                      <a:pt x="1388934" y="1212663"/>
                      <a:pt x="1382472" y="1212663"/>
                    </a:cubicBezTo>
                    <a:lnTo>
                      <a:pt x="11700" y="1212663"/>
                    </a:lnTo>
                    <a:cubicBezTo>
                      <a:pt x="5238" y="1212663"/>
                      <a:pt x="0" y="1207424"/>
                      <a:pt x="0" y="1200962"/>
                    </a:cubicBezTo>
                    <a:lnTo>
                      <a:pt x="0" y="11700"/>
                    </a:lnTo>
                    <a:cubicBezTo>
                      <a:pt x="0" y="5238"/>
                      <a:pt x="5238" y="0"/>
                      <a:pt x="11700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394172" cy="12507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78101" y="375090"/>
              <a:ext cx="2497262" cy="162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356"/>
                </a:lnSpc>
              </a:pPr>
              <a:r>
                <a:rPr lang="en-US" sz="9284" spc="-427">
                  <a:solidFill>
                    <a:srgbClr val="00694C"/>
                  </a:solidFill>
                  <a:latin typeface="Raleway Medium"/>
                </a:rPr>
                <a:t>01.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14407" y="2201976"/>
              <a:ext cx="4224650" cy="1251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0685" lvl="1" indent="-150343" algn="just">
                <a:lnSpc>
                  <a:spcPts val="1949"/>
                </a:lnSpc>
                <a:buAutoNum type="arabicPeriod"/>
              </a:pPr>
              <a:r>
                <a:rPr lang="en-US" sz="1392">
                  <a:solidFill>
                    <a:srgbClr val="00694C"/>
                  </a:solidFill>
                  <a:latin typeface="Raleway Bold"/>
                </a:rPr>
                <a:t>Realistic Funding Goals:</a:t>
              </a:r>
              <a:r>
                <a:rPr lang="en-US" sz="1392">
                  <a:solidFill>
                    <a:srgbClr val="00694C"/>
                  </a:solidFill>
                  <a:latin typeface="Raleway"/>
                </a:rPr>
                <a:t> Success rate of projects with a funding goal range between $0-$9999: 45.83%</a:t>
              </a:r>
            </a:p>
            <a:p>
              <a:pPr algn="just">
                <a:lnSpc>
                  <a:spcPts val="1949"/>
                </a:lnSpc>
                <a:spcBef>
                  <a:spcPct val="0"/>
                </a:spcBef>
              </a:pPr>
              <a:endParaRPr lang="en-US" sz="1392">
                <a:solidFill>
                  <a:srgbClr val="00694C"/>
                </a:solidFill>
                <a:latin typeface="Raleway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00592" y="5119174"/>
            <a:ext cx="4095674" cy="3875507"/>
            <a:chOff x="0" y="0"/>
            <a:chExt cx="5460899" cy="51673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460899" cy="5167342"/>
              <a:chOff x="0" y="0"/>
              <a:chExt cx="1394172" cy="13192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94172" cy="1319227"/>
              </a:xfrm>
              <a:custGeom>
                <a:avLst/>
                <a:gdLst/>
                <a:ahLst/>
                <a:cxnLst/>
                <a:rect l="l" t="t" r="r" b="b"/>
                <a:pathLst>
                  <a:path w="1394172" h="1319227">
                    <a:moveTo>
                      <a:pt x="15122" y="0"/>
                    </a:moveTo>
                    <a:lnTo>
                      <a:pt x="1379050" y="0"/>
                    </a:lnTo>
                    <a:cubicBezTo>
                      <a:pt x="1383061" y="0"/>
                      <a:pt x="1386907" y="1593"/>
                      <a:pt x="1389743" y="4429"/>
                    </a:cubicBezTo>
                    <a:cubicBezTo>
                      <a:pt x="1392579" y="7265"/>
                      <a:pt x="1394172" y="11112"/>
                      <a:pt x="1394172" y="15122"/>
                    </a:cubicBezTo>
                    <a:lnTo>
                      <a:pt x="1394172" y="1304105"/>
                    </a:lnTo>
                    <a:cubicBezTo>
                      <a:pt x="1394172" y="1308116"/>
                      <a:pt x="1392579" y="1311962"/>
                      <a:pt x="1389743" y="1314798"/>
                    </a:cubicBezTo>
                    <a:cubicBezTo>
                      <a:pt x="1386907" y="1317634"/>
                      <a:pt x="1383061" y="1319227"/>
                      <a:pt x="1379050" y="1319227"/>
                    </a:cubicBezTo>
                    <a:lnTo>
                      <a:pt x="15122" y="1319227"/>
                    </a:lnTo>
                    <a:cubicBezTo>
                      <a:pt x="11112" y="1319227"/>
                      <a:pt x="7265" y="1317634"/>
                      <a:pt x="4429" y="1314798"/>
                    </a:cubicBezTo>
                    <a:cubicBezTo>
                      <a:pt x="1593" y="1311962"/>
                      <a:pt x="0" y="1308116"/>
                      <a:pt x="0" y="1304105"/>
                    </a:cubicBezTo>
                    <a:lnTo>
                      <a:pt x="0" y="15122"/>
                    </a:lnTo>
                    <a:cubicBezTo>
                      <a:pt x="0" y="11112"/>
                      <a:pt x="1593" y="7265"/>
                      <a:pt x="4429" y="4429"/>
                    </a:cubicBezTo>
                    <a:cubicBezTo>
                      <a:pt x="7265" y="1593"/>
                      <a:pt x="11112" y="0"/>
                      <a:pt x="15122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94172" cy="1357327"/>
              </a:xfrm>
              <a:prstGeom prst="rect">
                <a:avLst/>
              </a:prstGeom>
            </p:spPr>
            <p:txBody>
              <a:bodyPr lIns="39305" tIns="39305" rIns="39305" bIns="3930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81818" y="375090"/>
              <a:ext cx="2497262" cy="162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356"/>
                </a:lnSpc>
              </a:pPr>
              <a:r>
                <a:rPr lang="en-US" sz="9284" spc="-427">
                  <a:solidFill>
                    <a:srgbClr val="00694C"/>
                  </a:solidFill>
                  <a:latin typeface="Raleway Medium"/>
                </a:rPr>
                <a:t>02.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18124" y="2201976"/>
              <a:ext cx="4224650" cy="1668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274" lvl="1" indent="-161137" algn="just">
                <a:lnSpc>
                  <a:spcPts val="2089"/>
                </a:lnSpc>
                <a:buAutoNum type="arabicPeriod"/>
              </a:pPr>
              <a:r>
                <a:rPr lang="en-US" sz="1492">
                  <a:solidFill>
                    <a:srgbClr val="00694C"/>
                  </a:solidFill>
                  <a:latin typeface="Raleway Bold"/>
                </a:rPr>
                <a:t>Optimized Campaign Duration</a:t>
              </a:r>
              <a:r>
                <a:rPr lang="en-US" sz="1492">
                  <a:solidFill>
                    <a:srgbClr val="00694C"/>
                  </a:solidFill>
                  <a:latin typeface="Raleway"/>
                </a:rPr>
                <a:t>: Higher success rate observed for projects with a campaign duration between 20-30 days</a:t>
              </a:r>
            </a:p>
            <a:p>
              <a:pPr algn="just">
                <a:lnSpc>
                  <a:spcPts val="1949"/>
                </a:lnSpc>
                <a:spcBef>
                  <a:spcPct val="0"/>
                </a:spcBef>
              </a:pPr>
              <a:endParaRPr lang="en-US" sz="1492">
                <a:solidFill>
                  <a:srgbClr val="00694C"/>
                </a:solidFill>
                <a:latin typeface="Raleway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20716" y="3143956"/>
            <a:ext cx="4095674" cy="4647032"/>
            <a:chOff x="0" y="0"/>
            <a:chExt cx="5460899" cy="619604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460899" cy="6196042"/>
              <a:chOff x="0" y="0"/>
              <a:chExt cx="1394172" cy="15818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94172" cy="1581855"/>
              </a:xfrm>
              <a:custGeom>
                <a:avLst/>
                <a:gdLst/>
                <a:ahLst/>
                <a:cxnLst/>
                <a:rect l="l" t="t" r="r" b="b"/>
                <a:pathLst>
                  <a:path w="1394172" h="1581855">
                    <a:moveTo>
                      <a:pt x="15122" y="0"/>
                    </a:moveTo>
                    <a:lnTo>
                      <a:pt x="1379050" y="0"/>
                    </a:lnTo>
                    <a:cubicBezTo>
                      <a:pt x="1383061" y="0"/>
                      <a:pt x="1386907" y="1593"/>
                      <a:pt x="1389743" y="4429"/>
                    </a:cubicBezTo>
                    <a:cubicBezTo>
                      <a:pt x="1392579" y="7265"/>
                      <a:pt x="1394172" y="11112"/>
                      <a:pt x="1394172" y="15122"/>
                    </a:cubicBezTo>
                    <a:lnTo>
                      <a:pt x="1394172" y="1566733"/>
                    </a:lnTo>
                    <a:cubicBezTo>
                      <a:pt x="1394172" y="1575085"/>
                      <a:pt x="1387402" y="1581855"/>
                      <a:pt x="1379050" y="1581855"/>
                    </a:cubicBezTo>
                    <a:lnTo>
                      <a:pt x="15122" y="1581855"/>
                    </a:lnTo>
                    <a:cubicBezTo>
                      <a:pt x="11112" y="1581855"/>
                      <a:pt x="7265" y="1580262"/>
                      <a:pt x="4429" y="1577426"/>
                    </a:cubicBezTo>
                    <a:cubicBezTo>
                      <a:pt x="1593" y="1574590"/>
                      <a:pt x="0" y="1570743"/>
                      <a:pt x="0" y="1566733"/>
                    </a:cubicBezTo>
                    <a:lnTo>
                      <a:pt x="0" y="15122"/>
                    </a:lnTo>
                    <a:cubicBezTo>
                      <a:pt x="0" y="11112"/>
                      <a:pt x="1593" y="7265"/>
                      <a:pt x="4429" y="4429"/>
                    </a:cubicBezTo>
                    <a:cubicBezTo>
                      <a:pt x="7265" y="1593"/>
                      <a:pt x="11112" y="0"/>
                      <a:pt x="15122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394172" cy="1619955"/>
              </a:xfrm>
              <a:prstGeom prst="rect">
                <a:avLst/>
              </a:prstGeom>
            </p:spPr>
            <p:txBody>
              <a:bodyPr lIns="39305" tIns="39305" rIns="39305" bIns="3930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481818" y="375090"/>
              <a:ext cx="2497262" cy="162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356"/>
                </a:lnSpc>
              </a:pPr>
              <a:r>
                <a:rPr lang="en-US" sz="9284" spc="-427">
                  <a:solidFill>
                    <a:srgbClr val="00694C"/>
                  </a:solidFill>
                  <a:latin typeface="Raleway Medium"/>
                </a:rPr>
                <a:t>03.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18124" y="2201976"/>
              <a:ext cx="4224650" cy="2697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274" lvl="1" indent="-161137" algn="just">
                <a:lnSpc>
                  <a:spcPts val="2089"/>
                </a:lnSpc>
                <a:buAutoNum type="arabicPeriod"/>
              </a:pPr>
              <a:r>
                <a:rPr lang="en-US" sz="1492">
                  <a:solidFill>
                    <a:srgbClr val="00694C"/>
                  </a:solidFill>
                  <a:latin typeface="Raleway Bold"/>
                </a:rPr>
                <a:t>Geographic Insights:</a:t>
              </a:r>
              <a:r>
                <a:rPr lang="en-US" sz="1492">
                  <a:solidFill>
                    <a:srgbClr val="00694C"/>
                  </a:solidFill>
                  <a:latin typeface="Raleway"/>
                </a:rPr>
                <a:t> Most projects and successful projects originated from the U.S., with a success rate of 39.25%. However, the success rate in G.B. was slightly higher at 40.59%, despite fewer projects.</a:t>
              </a:r>
            </a:p>
            <a:p>
              <a:pPr algn="just">
                <a:lnSpc>
                  <a:spcPts val="1949"/>
                </a:lnSpc>
                <a:spcBef>
                  <a:spcPct val="0"/>
                </a:spcBef>
              </a:pPr>
              <a:endParaRPr lang="en-US" sz="1492">
                <a:solidFill>
                  <a:srgbClr val="00694C"/>
                </a:solidFill>
                <a:latin typeface="Raleway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740240" y="5119174"/>
            <a:ext cx="4095674" cy="5055337"/>
            <a:chOff x="0" y="0"/>
            <a:chExt cx="5460899" cy="674044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60899" cy="6740449"/>
              <a:chOff x="0" y="0"/>
              <a:chExt cx="1394172" cy="17208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94172" cy="1720843"/>
              </a:xfrm>
              <a:custGeom>
                <a:avLst/>
                <a:gdLst/>
                <a:ahLst/>
                <a:cxnLst/>
                <a:rect l="l" t="t" r="r" b="b"/>
                <a:pathLst>
                  <a:path w="1394172" h="1720843">
                    <a:moveTo>
                      <a:pt x="15122" y="0"/>
                    </a:moveTo>
                    <a:lnTo>
                      <a:pt x="1379050" y="0"/>
                    </a:lnTo>
                    <a:cubicBezTo>
                      <a:pt x="1383061" y="0"/>
                      <a:pt x="1386907" y="1593"/>
                      <a:pt x="1389743" y="4429"/>
                    </a:cubicBezTo>
                    <a:cubicBezTo>
                      <a:pt x="1392579" y="7265"/>
                      <a:pt x="1394172" y="11112"/>
                      <a:pt x="1394172" y="15122"/>
                    </a:cubicBezTo>
                    <a:lnTo>
                      <a:pt x="1394172" y="1705720"/>
                    </a:lnTo>
                    <a:cubicBezTo>
                      <a:pt x="1394172" y="1709731"/>
                      <a:pt x="1392579" y="1713578"/>
                      <a:pt x="1389743" y="1716413"/>
                    </a:cubicBezTo>
                    <a:cubicBezTo>
                      <a:pt x="1386907" y="1719249"/>
                      <a:pt x="1383061" y="1720843"/>
                      <a:pt x="1379050" y="1720843"/>
                    </a:cubicBezTo>
                    <a:lnTo>
                      <a:pt x="15122" y="1720843"/>
                    </a:lnTo>
                    <a:cubicBezTo>
                      <a:pt x="11112" y="1720843"/>
                      <a:pt x="7265" y="1719249"/>
                      <a:pt x="4429" y="1716413"/>
                    </a:cubicBezTo>
                    <a:cubicBezTo>
                      <a:pt x="1593" y="1713578"/>
                      <a:pt x="0" y="1709731"/>
                      <a:pt x="0" y="1705720"/>
                    </a:cubicBezTo>
                    <a:lnTo>
                      <a:pt x="0" y="15122"/>
                    </a:lnTo>
                    <a:cubicBezTo>
                      <a:pt x="0" y="11112"/>
                      <a:pt x="1593" y="7265"/>
                      <a:pt x="4429" y="4429"/>
                    </a:cubicBezTo>
                    <a:cubicBezTo>
                      <a:pt x="7265" y="1593"/>
                      <a:pt x="11112" y="0"/>
                      <a:pt x="15122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394172" cy="1758943"/>
              </a:xfrm>
              <a:prstGeom prst="rect">
                <a:avLst/>
              </a:prstGeom>
            </p:spPr>
            <p:txBody>
              <a:bodyPr lIns="39305" tIns="39305" rIns="39305" bIns="3930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481818" y="375090"/>
              <a:ext cx="2497262" cy="162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356"/>
                </a:lnSpc>
              </a:pPr>
              <a:r>
                <a:rPr lang="en-US" sz="9284" spc="-427">
                  <a:solidFill>
                    <a:srgbClr val="00694C"/>
                  </a:solidFill>
                  <a:latin typeface="Raleway Medium"/>
                </a:rPr>
                <a:t>04.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18124" y="2182926"/>
              <a:ext cx="4224650" cy="3260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3864" lvl="1" indent="-171932" algn="just">
                <a:lnSpc>
                  <a:spcPts val="2229"/>
                </a:lnSpc>
                <a:buAutoNum type="arabicPeriod"/>
              </a:pPr>
              <a:r>
                <a:rPr lang="en-US" sz="1592">
                  <a:solidFill>
                    <a:srgbClr val="00694C"/>
                  </a:solidFill>
                  <a:latin typeface="Raleway Bold"/>
                </a:rPr>
                <a:t>Seasonal Trends</a:t>
              </a:r>
              <a:r>
                <a:rPr lang="en-US" sz="1592">
                  <a:solidFill>
                    <a:srgbClr val="00694C"/>
                  </a:solidFill>
                  <a:latin typeface="Raleway"/>
                </a:rPr>
                <a:t>: December, July, and August experienced a drop in the count of successful projects, while February, March, and September had the highest percentage of successful projects.</a:t>
              </a:r>
            </a:p>
            <a:p>
              <a:pPr algn="just">
                <a:lnSpc>
                  <a:spcPts val="1949"/>
                </a:lnSpc>
                <a:spcBef>
                  <a:spcPct val="0"/>
                </a:spcBef>
              </a:pPr>
              <a:endParaRPr lang="en-US" sz="1592">
                <a:solidFill>
                  <a:srgbClr val="00694C"/>
                </a:solidFill>
                <a:latin typeface="Raleway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 rot="7623809">
            <a:off x="-115311" y="5467472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6026" y="1107173"/>
            <a:ext cx="9472176" cy="11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8010"/>
              </a:lnSpc>
            </a:pPr>
            <a:r>
              <a:rPr lang="en-US" sz="8900" spc="-409">
                <a:solidFill>
                  <a:srgbClr val="00694C"/>
                </a:solidFill>
                <a:latin typeface="Raleway Medium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22039" y="2861553"/>
            <a:ext cx="14066322" cy="6219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347" lvl="1" indent="-338673">
              <a:lnSpc>
                <a:spcPts val="4392"/>
              </a:lnSpc>
              <a:spcBef>
                <a:spcPct val="0"/>
              </a:spcBef>
              <a:buFont typeface="Arial"/>
              <a:buChar char="•"/>
            </a:pPr>
            <a:r>
              <a:rPr lang="en-US" sz="3137">
                <a:solidFill>
                  <a:srgbClr val="00694C"/>
                </a:solidFill>
                <a:latin typeface="Raleway Bold"/>
              </a:rPr>
              <a:t>    Based on the findings:</a:t>
            </a:r>
          </a:p>
          <a:p>
            <a:pPr>
              <a:lnSpc>
                <a:spcPts val="3294"/>
              </a:lnSpc>
              <a:spcBef>
                <a:spcPct val="0"/>
              </a:spcBef>
            </a:pPr>
            <a:endParaRPr lang="en-US" sz="3137">
              <a:solidFill>
                <a:srgbClr val="00694C"/>
              </a:solidFill>
              <a:latin typeface="Raleway Bold"/>
            </a:endParaRPr>
          </a:p>
          <a:p>
            <a:pPr marL="1112783" lvl="2" indent="-370928">
              <a:lnSpc>
                <a:spcPts val="3607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00694C"/>
                </a:solidFill>
                <a:latin typeface="Raleway Bold"/>
              </a:rPr>
              <a:t>Realistic Funding Goals</a:t>
            </a:r>
            <a:r>
              <a:rPr lang="en-US" sz="2577">
                <a:solidFill>
                  <a:srgbClr val="00694C"/>
                </a:solidFill>
                <a:latin typeface="Raleway Semi-Bold"/>
              </a:rPr>
              <a:t>: Encourage creators to set funding goals within the $0-$9999 range to align with higher success rates.</a:t>
            </a:r>
          </a:p>
          <a:p>
            <a:pPr>
              <a:lnSpc>
                <a:spcPts val="3294"/>
              </a:lnSpc>
              <a:spcBef>
                <a:spcPct val="0"/>
              </a:spcBef>
            </a:pPr>
            <a:endParaRPr lang="en-US" sz="2577">
              <a:solidFill>
                <a:srgbClr val="00694C"/>
              </a:solidFill>
              <a:latin typeface="Raleway Semi-Bold"/>
            </a:endParaRPr>
          </a:p>
          <a:p>
            <a:pPr marL="1112783" lvl="2" indent="-370928">
              <a:lnSpc>
                <a:spcPts val="3607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00694C"/>
                </a:solidFill>
                <a:latin typeface="Raleway Bold"/>
              </a:rPr>
              <a:t>Optimized Campaign Duration:</a:t>
            </a:r>
            <a:r>
              <a:rPr lang="en-US" sz="2577">
                <a:solidFill>
                  <a:srgbClr val="00694C"/>
                </a:solidFill>
                <a:latin typeface="Raleway Semi-Bold"/>
              </a:rPr>
              <a:t> Recommend a campaign duration of 20-30 days to maximize success rates.</a:t>
            </a:r>
          </a:p>
          <a:p>
            <a:pPr>
              <a:lnSpc>
                <a:spcPts val="3294"/>
              </a:lnSpc>
              <a:spcBef>
                <a:spcPct val="0"/>
              </a:spcBef>
            </a:pPr>
            <a:endParaRPr lang="en-US" sz="2577">
              <a:solidFill>
                <a:srgbClr val="00694C"/>
              </a:solidFill>
              <a:latin typeface="Raleway Semi-Bold"/>
            </a:endParaRPr>
          </a:p>
          <a:p>
            <a:pPr marL="1112783" lvl="2" indent="-370928">
              <a:lnSpc>
                <a:spcPts val="3607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00694C"/>
                </a:solidFill>
                <a:latin typeface="Raleway Bold"/>
              </a:rPr>
              <a:t>Geographic Insights:</a:t>
            </a:r>
            <a:r>
              <a:rPr lang="en-US" sz="2577">
                <a:solidFill>
                  <a:srgbClr val="00694C"/>
                </a:solidFill>
                <a:latin typeface="Raleway Semi-Bold"/>
              </a:rPr>
              <a:t> Tailor marketing efforts to target regions with higher success rates, such as the U.S. and G.B.</a:t>
            </a:r>
          </a:p>
          <a:p>
            <a:pPr>
              <a:lnSpc>
                <a:spcPts val="3294"/>
              </a:lnSpc>
              <a:spcBef>
                <a:spcPct val="0"/>
              </a:spcBef>
            </a:pPr>
            <a:endParaRPr lang="en-US" sz="2577">
              <a:solidFill>
                <a:srgbClr val="00694C"/>
              </a:solidFill>
              <a:latin typeface="Raleway Semi-Bold"/>
            </a:endParaRPr>
          </a:p>
          <a:p>
            <a:pPr marL="1112783" lvl="2" indent="-370928">
              <a:lnSpc>
                <a:spcPts val="3607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00694C"/>
                </a:solidFill>
                <a:latin typeface="Raleway Bold"/>
              </a:rPr>
              <a:t>Seasonal Trends:</a:t>
            </a:r>
            <a:r>
              <a:rPr lang="en-US" sz="2577">
                <a:solidFill>
                  <a:srgbClr val="00694C"/>
                </a:solidFill>
                <a:latin typeface="Raleway Semi-Bold"/>
              </a:rPr>
              <a:t> Adjust project launches to coincide with months experiencing higher success rates (February, March, September).</a:t>
            </a:r>
          </a:p>
          <a:p>
            <a:pPr>
              <a:lnSpc>
                <a:spcPts val="3294"/>
              </a:lnSpc>
              <a:spcBef>
                <a:spcPct val="0"/>
              </a:spcBef>
            </a:pPr>
            <a:endParaRPr lang="en-US" sz="2577">
              <a:solidFill>
                <a:srgbClr val="00694C"/>
              </a:solidFill>
              <a:latin typeface="Raleway Semi-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051100" y="3874266"/>
            <a:ext cx="1141878" cy="4544807"/>
            <a:chOff x="0" y="0"/>
            <a:chExt cx="1522504" cy="6059743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522504" cy="107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527"/>
                </a:lnSpc>
              </a:pPr>
              <a:r>
                <a:rPr lang="en-US" sz="6141" spc="-282">
                  <a:solidFill>
                    <a:srgbClr val="00694C"/>
                  </a:solidFill>
                  <a:latin typeface="Raleway Medium"/>
                </a:rPr>
                <a:t>01.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54950"/>
              <a:ext cx="1522504" cy="107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527"/>
                </a:lnSpc>
              </a:pPr>
              <a:r>
                <a:rPr lang="en-US" sz="6141" spc="-282">
                  <a:solidFill>
                    <a:srgbClr val="00694C"/>
                  </a:solidFill>
                  <a:latin typeface="Raleway Medium"/>
                </a:rPr>
                <a:t>02.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47976"/>
              <a:ext cx="1522504" cy="107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527"/>
                </a:lnSpc>
              </a:pPr>
              <a:r>
                <a:rPr lang="en-US" sz="6141" spc="-282">
                  <a:solidFill>
                    <a:srgbClr val="00694C"/>
                  </a:solidFill>
                  <a:latin typeface="Raleway Medium"/>
                </a:rPr>
                <a:t>03.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81545"/>
              <a:ext cx="1522504" cy="107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527"/>
                </a:lnSpc>
              </a:pPr>
              <a:r>
                <a:rPr lang="en-US" sz="6141" spc="-282">
                  <a:solidFill>
                    <a:srgbClr val="00694C"/>
                  </a:solidFill>
                  <a:latin typeface="Raleway Medium"/>
                </a:rPr>
                <a:t>04.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104900"/>
            <a:ext cx="9179504" cy="3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00"/>
              </a:lnSpc>
            </a:pPr>
            <a:r>
              <a:rPr lang="en-US" sz="3000" spc="-138" dirty="0">
                <a:solidFill>
                  <a:srgbClr val="00694C"/>
                </a:solidFill>
                <a:latin typeface="Raleway Medium"/>
              </a:rPr>
              <a:t>Presented by Ajay Meena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321</Words>
  <Application>Microsoft Office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Raleway</vt:lpstr>
      <vt:lpstr>Raleway Semi-Bold</vt:lpstr>
      <vt:lpstr>Calibri</vt:lpstr>
      <vt:lpstr>Arial</vt:lpstr>
      <vt:lpstr>Raleway Medium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Ajay Meena</cp:lastModifiedBy>
  <cp:revision>4</cp:revision>
  <dcterms:created xsi:type="dcterms:W3CDTF">2006-08-16T00:00:00Z</dcterms:created>
  <dcterms:modified xsi:type="dcterms:W3CDTF">2024-04-13T10:35:51Z</dcterms:modified>
  <dc:identifier>DAGBk_a6aY0</dc:identifier>
</cp:coreProperties>
</file>